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oleObject50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Microsoft_Equation13.bin" ContentType="application/vnd.openxmlformats-officedocument.oleObject"/>
  <Override PartName="/ppt/embeddings/oleObject54.bin" ContentType="application/vnd.openxmlformats-officedocument.oleObject"/>
  <Override PartName="/ppt/embeddings/Microsoft_Equation14.bin" ContentType="application/vnd.openxmlformats-officedocument.oleObject"/>
  <Override PartName="/ppt/embeddings/oleObject5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76" r:id="rId13"/>
    <p:sldId id="269" r:id="rId14"/>
    <p:sldId id="270" r:id="rId15"/>
    <p:sldId id="271" r:id="rId16"/>
    <p:sldId id="272" r:id="rId17"/>
    <p:sldId id="277" r:id="rId18"/>
    <p:sldId id="273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5" r:id="rId28"/>
    <p:sldId id="287" r:id="rId29"/>
    <p:sldId id="289" r:id="rId30"/>
    <p:sldId id="290" r:id="rId31"/>
    <p:sldId id="291" r:id="rId32"/>
    <p:sldId id="292" r:id="rId33"/>
    <p:sldId id="295" r:id="rId34"/>
    <p:sldId id="293" r:id="rId35"/>
    <p:sldId id="29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clrMru>
    <a:srgbClr val="FFD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200" y="-112"/>
      </p:cViewPr>
      <p:guideLst>
        <p:guide orient="horz" pos="3007"/>
        <p:guide pos="37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6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Relationship Id="rId2" Type="http://schemas.openxmlformats.org/officeDocument/2006/relationships/image" Target="../media/image6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Relationship Id="rId2" Type="http://schemas.openxmlformats.org/officeDocument/2006/relationships/image" Target="../media/image7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Relationship Id="rId2" Type="http://schemas.openxmlformats.org/officeDocument/2006/relationships/image" Target="../media/image7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image" Target="../media/image22.wmf"/><Relationship Id="rId2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oleObject" Target="../embeddings/oleObject16.bin"/><Relationship Id="rId5" Type="http://schemas.openxmlformats.org/officeDocument/2006/relationships/image" Target="../media/image2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3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3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3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38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39.emf"/><Relationship Id="rId5" Type="http://schemas.openxmlformats.org/officeDocument/2006/relationships/image" Target="../media/image40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43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44.e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45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36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37.bin"/><Relationship Id="rId8" Type="http://schemas.openxmlformats.org/officeDocument/2006/relationships/image" Target="../media/image47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5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55.e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56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46.bin"/><Relationship Id="rId6" Type="http://schemas.openxmlformats.org/officeDocument/2006/relationships/image" Target="../media/image58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60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4" Type="http://schemas.openxmlformats.org/officeDocument/2006/relationships/image" Target="../media/image61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4" Type="http://schemas.openxmlformats.org/officeDocument/2006/relationships/image" Target="../media/image62.em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63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64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65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66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4" Type="http://schemas.openxmlformats.org/officeDocument/2006/relationships/image" Target="../media/image67.emf"/><Relationship Id="rId5" Type="http://schemas.openxmlformats.org/officeDocument/2006/relationships/oleObject" Target="../embeddings/Microsoft_Equation5.bin"/><Relationship Id="rId6" Type="http://schemas.openxmlformats.org/officeDocument/2006/relationships/image" Target="../media/image68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69.emf"/><Relationship Id="rId5" Type="http://schemas.openxmlformats.org/officeDocument/2006/relationships/oleObject" Target="../embeddings/Microsoft_Equation7.bin"/><Relationship Id="rId6" Type="http://schemas.openxmlformats.org/officeDocument/2006/relationships/image" Target="../media/image67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70.emf"/><Relationship Id="rId5" Type="http://schemas.openxmlformats.org/officeDocument/2006/relationships/oleObject" Target="../embeddings/Microsoft_Equation9.bin"/><Relationship Id="rId6" Type="http://schemas.openxmlformats.org/officeDocument/2006/relationships/image" Target="../media/image67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oleObject" Target="../embeddings/Microsoft_Equation10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oleObject" Target="../embeddings/Microsoft_Equation11.bin"/><Relationship Id="rId5" Type="http://schemas.openxmlformats.org/officeDocument/2006/relationships/image" Target="../media/image72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oleObject" Target="../embeddings/Microsoft_Equation12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75.e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76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77.emf"/><Relationship Id="rId5" Type="http://schemas.openxmlformats.org/officeDocument/2006/relationships/oleObject" Target="../embeddings/Microsoft_Equation13.bin"/><Relationship Id="rId6" Type="http://schemas.openxmlformats.org/officeDocument/2006/relationships/image" Target="../media/image75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80.emf"/><Relationship Id="rId5" Type="http://schemas.openxmlformats.org/officeDocument/2006/relationships/oleObject" Target="../embeddings/Microsoft_Equation14.bin"/><Relationship Id="rId6" Type="http://schemas.openxmlformats.org/officeDocument/2006/relationships/image" Target="../media/image81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oleObject" Target="../embeddings/oleObject55.bin"/><Relationship Id="rId5" Type="http://schemas.openxmlformats.org/officeDocument/2006/relationships/image" Target="../media/image84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2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2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4213" y="1563910"/>
            <a:ext cx="7772400" cy="1470025"/>
          </a:xfrm>
        </p:spPr>
        <p:txBody>
          <a:bodyPr/>
          <a:lstStyle/>
          <a:p>
            <a:r>
              <a:rPr lang="fr-FR" dirty="0" smtClean="0"/>
              <a:t>Outils pour la classification et l’indexation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Master 2 OICI</a:t>
            </a:r>
          </a:p>
          <a:p>
            <a:r>
              <a:rPr lang="fr-FR" dirty="0" smtClean="0"/>
              <a:t>Année 2015-2106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59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à la théorie de la décision </a:t>
            </a:r>
            <a:r>
              <a:rPr lang="fr-FR" dirty="0" err="1"/>
              <a:t>Baysienne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965" y="1965697"/>
            <a:ext cx="6704267" cy="4892303"/>
          </a:xfrm>
          <a:prstGeom prst="rect">
            <a:avLst/>
          </a:prstGeom>
        </p:spPr>
      </p:pic>
      <p:graphicFrame>
        <p:nvGraphicFramePr>
          <p:cNvPr id="5" name="Espace réservé du contenu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985163"/>
              </p:ext>
            </p:extLst>
          </p:nvPr>
        </p:nvGraphicFramePr>
        <p:xfrm>
          <a:off x="5124942" y="2947019"/>
          <a:ext cx="3732657" cy="1070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6" name="Équation" r:id="rId4" imgW="1638300" imgH="469900" progId="Equation.3">
                  <p:embed/>
                </p:oleObj>
              </mc:Choice>
              <mc:Fallback>
                <p:oleObj name="Équation" r:id="rId4" imgW="16383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24942" y="2947019"/>
                        <a:ext cx="3732657" cy="10706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89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nouveau </a:t>
            </a:r>
            <a:r>
              <a:rPr lang="en-US" dirty="0" err="1" smtClean="0"/>
              <a:t>classifieur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peut maintenant tenir compte des probabilités conditionnelles 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Quelle est l’erreur commise.</a:t>
            </a:r>
          </a:p>
          <a:p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610451"/>
              </p:ext>
            </p:extLst>
          </p:nvPr>
        </p:nvGraphicFramePr>
        <p:xfrm>
          <a:off x="1283985" y="3194049"/>
          <a:ext cx="7010776" cy="844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1" name="Équation" r:id="rId3" imgW="3898900" imgH="469900" progId="Equation.3">
                  <p:embed/>
                </p:oleObj>
              </mc:Choice>
              <mc:Fallback>
                <p:oleObj name="Équation" r:id="rId3" imgW="3898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3985" y="3194049"/>
                        <a:ext cx="7010776" cy="84494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89258"/>
              </p:ext>
            </p:extLst>
          </p:nvPr>
        </p:nvGraphicFramePr>
        <p:xfrm>
          <a:off x="857250" y="4338638"/>
          <a:ext cx="77104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2" name="Équation" r:id="rId5" imgW="5270500" imgH="241300" progId="Equation.3">
                  <p:embed/>
                </p:oleObj>
              </mc:Choice>
              <mc:Fallback>
                <p:oleObj name="Équation" r:id="rId5" imgW="527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7250" y="4338638"/>
                        <a:ext cx="7710488" cy="3524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71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Quelle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l’erreur</a:t>
            </a:r>
            <a:r>
              <a:rPr lang="en-US" dirty="0" smtClean="0"/>
              <a:t> </a:t>
            </a:r>
            <a:r>
              <a:rPr lang="en-US" dirty="0" err="1" smtClean="0"/>
              <a:t>commise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probabilité</a:t>
            </a:r>
            <a:r>
              <a:rPr lang="en-US" dirty="0" smtClean="0"/>
              <a:t> de </a:t>
            </a:r>
            <a:r>
              <a:rPr lang="en-US" dirty="0" err="1" smtClean="0"/>
              <a:t>l’erreur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alors</a:t>
            </a:r>
            <a:r>
              <a:rPr lang="en-US" dirty="0" smtClean="0"/>
              <a:t> 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Avec le </a:t>
            </a:r>
            <a:r>
              <a:rPr lang="en-US" dirty="0" err="1" smtClean="0"/>
              <a:t>classifieur</a:t>
            </a:r>
            <a:r>
              <a:rPr lang="en-US" dirty="0" smtClean="0"/>
              <a:t> </a:t>
            </a:r>
            <a:r>
              <a:rPr lang="en-US" dirty="0" err="1" smtClean="0"/>
              <a:t>précédent</a:t>
            </a:r>
            <a:r>
              <a:rPr lang="en-US" dirty="0"/>
              <a:t>:</a:t>
            </a:r>
            <a:endParaRPr lang="en-US" dirty="0" smtClean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20922"/>
              </p:ext>
            </p:extLst>
          </p:nvPr>
        </p:nvGraphicFramePr>
        <p:xfrm>
          <a:off x="1791496" y="2985622"/>
          <a:ext cx="511238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3" name="Équation" r:id="rId3" imgW="2463800" imgH="508000" progId="Equation.3">
                  <p:embed/>
                </p:oleObj>
              </mc:Choice>
              <mc:Fallback>
                <p:oleObj name="Équation" r:id="rId3" imgW="24638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1496" y="2985622"/>
                        <a:ext cx="5112385" cy="1054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108174"/>
              </p:ext>
            </p:extLst>
          </p:nvPr>
        </p:nvGraphicFramePr>
        <p:xfrm>
          <a:off x="1965843" y="4700280"/>
          <a:ext cx="5937702" cy="663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4" name="Équation" r:id="rId5" imgW="2387600" imgH="266700" progId="Equation.3">
                  <p:embed/>
                </p:oleObj>
              </mc:Choice>
              <mc:Fallback>
                <p:oleObj name="Équation" r:id="rId5" imgW="2387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65843" y="4700280"/>
                        <a:ext cx="5937702" cy="66325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767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Généralisation</a:t>
            </a:r>
            <a:r>
              <a:rPr lang="en-US" dirty="0" smtClean="0"/>
              <a:t> de </a:t>
            </a:r>
            <a:r>
              <a:rPr lang="en-US" dirty="0" err="1" smtClean="0"/>
              <a:t>l’approche</a:t>
            </a:r>
            <a:r>
              <a:rPr lang="en-US" dirty="0" smtClean="0"/>
              <a:t> </a:t>
            </a:r>
            <a:r>
              <a:rPr lang="en-US" dirty="0" err="1" smtClean="0"/>
              <a:t>bayesienne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d’un ensemble de </a:t>
            </a:r>
            <a:r>
              <a:rPr lang="en-US" dirty="0" err="1" smtClean="0"/>
              <a:t>descripteurs</a:t>
            </a:r>
            <a:endParaRPr lang="en-US" dirty="0" smtClean="0"/>
          </a:p>
          <a:p>
            <a:r>
              <a:rPr lang="en-US" dirty="0" err="1" smtClean="0"/>
              <a:t>Utilisation</a:t>
            </a:r>
            <a:r>
              <a:rPr lang="en-US" dirty="0" smtClean="0"/>
              <a:t> de plus de </a:t>
            </a:r>
            <a:r>
              <a:rPr lang="en-US" dirty="0" err="1" smtClean="0"/>
              <a:t>deux</a:t>
            </a:r>
            <a:r>
              <a:rPr lang="en-US" dirty="0" smtClean="0"/>
              <a:t> classes</a:t>
            </a:r>
          </a:p>
          <a:p>
            <a:r>
              <a:rPr lang="en-US" dirty="0" err="1" smtClean="0"/>
              <a:t>Permettre</a:t>
            </a:r>
            <a:r>
              <a:rPr lang="en-US" dirty="0" smtClean="0"/>
              <a:t> des actions et non pas </a:t>
            </a:r>
            <a:r>
              <a:rPr lang="en-US" dirty="0" err="1" smtClean="0"/>
              <a:t>simplement</a:t>
            </a:r>
            <a:r>
              <a:rPr lang="en-US" dirty="0" smtClean="0"/>
              <a:t> </a:t>
            </a:r>
            <a:r>
              <a:rPr lang="en-US" dirty="0" err="1" smtClean="0"/>
              <a:t>donner</a:t>
            </a:r>
            <a:r>
              <a:rPr lang="en-US" dirty="0" smtClean="0"/>
              <a:t> un </a:t>
            </a:r>
            <a:r>
              <a:rPr lang="en-US" dirty="0" err="1" smtClean="0"/>
              <a:t>état</a:t>
            </a:r>
            <a:r>
              <a:rPr lang="en-US" dirty="0" smtClean="0"/>
              <a:t> de la nature.</a:t>
            </a:r>
          </a:p>
          <a:p>
            <a:r>
              <a:rPr lang="en-US" dirty="0" err="1" smtClean="0"/>
              <a:t>Introduire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dirty="0" err="1" smtClean="0"/>
              <a:t>cout</a:t>
            </a:r>
            <a:r>
              <a:rPr lang="en-US" dirty="0" smtClean="0"/>
              <a:t> qui </a:t>
            </a:r>
            <a:r>
              <a:rPr lang="en-US" dirty="0" err="1" smtClean="0"/>
              <a:t>est</a:t>
            </a:r>
            <a:r>
              <a:rPr lang="en-US" dirty="0" smtClean="0"/>
              <a:t> plus </a:t>
            </a:r>
            <a:r>
              <a:rPr lang="en-US" dirty="0" err="1" smtClean="0"/>
              <a:t>générale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la </a:t>
            </a:r>
            <a:r>
              <a:rPr lang="en-US" dirty="0" err="1" smtClean="0"/>
              <a:t>probabilité</a:t>
            </a:r>
            <a:r>
              <a:rPr lang="en-US" dirty="0" smtClean="0"/>
              <a:t> de </a:t>
            </a:r>
            <a:r>
              <a:rPr lang="en-US" dirty="0" err="1" smtClean="0"/>
              <a:t>l’erreur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25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Généralisation</a:t>
            </a:r>
            <a:r>
              <a:rPr lang="en-US" dirty="0" smtClean="0"/>
              <a:t> de </a:t>
            </a:r>
            <a:r>
              <a:rPr lang="en-US" dirty="0" err="1" smtClean="0"/>
              <a:t>l’approche</a:t>
            </a:r>
            <a:r>
              <a:rPr lang="en-US" dirty="0" smtClean="0"/>
              <a:t> </a:t>
            </a:r>
            <a:r>
              <a:rPr lang="en-US" dirty="0" err="1" smtClean="0"/>
              <a:t>bayesienne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573900"/>
              </p:ext>
            </p:extLst>
          </p:nvPr>
        </p:nvGraphicFramePr>
        <p:xfrm>
          <a:off x="306388" y="1900238"/>
          <a:ext cx="8777287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5" name="…quation" r:id="rId3" imgW="5270500" imgH="1638300" progId="Equation.3">
                  <p:embed/>
                </p:oleObj>
              </mc:Choice>
              <mc:Fallback>
                <p:oleObj name="…quation" r:id="rId3" imgW="5270500" imgH="163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388" y="1900238"/>
                        <a:ext cx="8777287" cy="27289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2127975" y="56179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540652"/>
              </p:ext>
            </p:extLst>
          </p:nvPr>
        </p:nvGraphicFramePr>
        <p:xfrm>
          <a:off x="1766888" y="4672262"/>
          <a:ext cx="6210979" cy="189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6" name="Équation" r:id="rId5" imgW="3251200" imgH="990600" progId="Equation.3">
                  <p:embed/>
                </p:oleObj>
              </mc:Choice>
              <mc:Fallback>
                <p:oleObj name="Équation" r:id="rId5" imgW="32512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6888" y="4672262"/>
                        <a:ext cx="6210979" cy="189144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8857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Généralisation</a:t>
            </a:r>
            <a:r>
              <a:rPr lang="en-US" dirty="0" smtClean="0"/>
              <a:t> de </a:t>
            </a:r>
            <a:r>
              <a:rPr lang="en-US" dirty="0" err="1" smtClean="0"/>
              <a:t>l’approche</a:t>
            </a:r>
            <a:r>
              <a:rPr lang="en-US" dirty="0" smtClean="0"/>
              <a:t> </a:t>
            </a:r>
            <a:r>
              <a:rPr lang="en-US" dirty="0" err="1" smtClean="0"/>
              <a:t>bayesienne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2025008" y="2250867"/>
            <a:ext cx="43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Illustration sur un exemple à 2 classes c =2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1023"/>
              </p:ext>
            </p:extLst>
          </p:nvPr>
        </p:nvGraphicFramePr>
        <p:xfrm>
          <a:off x="2179566" y="3256359"/>
          <a:ext cx="4890441" cy="1092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1" name="Équation" r:id="rId3" imgW="2273300" imgH="508000" progId="Equation.3">
                  <p:embed/>
                </p:oleObj>
              </mc:Choice>
              <mc:Fallback>
                <p:oleObj name="Équation" r:id="rId3" imgW="2273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9566" y="3256359"/>
                        <a:ext cx="4890441" cy="109283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707174"/>
              </p:ext>
            </p:extLst>
          </p:nvPr>
        </p:nvGraphicFramePr>
        <p:xfrm>
          <a:off x="144420" y="2784896"/>
          <a:ext cx="2651977" cy="426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2" name="Équation" r:id="rId5" imgW="1422400" imgH="228600" progId="Equation.3">
                  <p:embed/>
                </p:oleObj>
              </mc:Choice>
              <mc:Fallback>
                <p:oleObj name="Équation" r:id="rId5" imgW="1422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420" y="2784896"/>
                        <a:ext cx="2651977" cy="426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309634" y="4487664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Le </a:t>
            </a:r>
            <a:r>
              <a:rPr lang="fr-CA" dirty="0" err="1" smtClean="0"/>
              <a:t>classifieur</a:t>
            </a:r>
            <a:r>
              <a:rPr lang="fr-CA" dirty="0" smtClean="0"/>
              <a:t> est alors le suivant : </a:t>
            </a:r>
            <a:endParaRPr lang="fr-CA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282409"/>
              </p:ext>
            </p:extLst>
          </p:nvPr>
        </p:nvGraphicFramePr>
        <p:xfrm>
          <a:off x="1381125" y="5145088"/>
          <a:ext cx="63627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3" name="Equation" r:id="rId7" imgW="2565400" imgH="241300" progId="Equation.DSMT4">
                  <p:embed/>
                </p:oleObj>
              </mc:Choice>
              <mc:Fallback>
                <p:oleObj name="Equation" r:id="rId7" imgW="2565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1125" y="5145088"/>
                        <a:ext cx="6362700" cy="5984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06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Classifieur</a:t>
            </a:r>
            <a:endParaRPr lang="en-US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232529"/>
              </p:ext>
            </p:extLst>
          </p:nvPr>
        </p:nvGraphicFramePr>
        <p:xfrm>
          <a:off x="326195" y="3175692"/>
          <a:ext cx="8140680" cy="410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4" name="Équation" r:id="rId3" imgW="4787900" imgH="241300" progId="Equation.3">
                  <p:embed/>
                </p:oleObj>
              </mc:Choice>
              <mc:Fallback>
                <p:oleObj name="Équation" r:id="rId3" imgW="4787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195" y="3175692"/>
                        <a:ext cx="8140680" cy="4102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844546"/>
              </p:ext>
            </p:extLst>
          </p:nvPr>
        </p:nvGraphicFramePr>
        <p:xfrm>
          <a:off x="1108075" y="4138613"/>
          <a:ext cx="7262813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5" name="Équation" r:id="rId5" imgW="2870200" imgH="469900" progId="Equation.3">
                  <p:embed/>
                </p:oleObj>
              </mc:Choice>
              <mc:Fallback>
                <p:oleObj name="Équation" r:id="rId5" imgW="2870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8075" y="4138613"/>
                        <a:ext cx="7262813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001446"/>
              </p:ext>
            </p:extLst>
          </p:nvPr>
        </p:nvGraphicFramePr>
        <p:xfrm>
          <a:off x="685800" y="2410817"/>
          <a:ext cx="7781075" cy="396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6" name="Équation" r:id="rId7" imgW="4737100" imgH="241300" progId="Equation.3">
                  <p:embed/>
                </p:oleObj>
              </mc:Choice>
              <mc:Fallback>
                <p:oleObj name="Équation" r:id="rId7" imgW="4737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5800" y="2410817"/>
                        <a:ext cx="7781075" cy="396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68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Loi</a:t>
            </a:r>
            <a:r>
              <a:rPr lang="en-US" dirty="0" smtClean="0"/>
              <a:t> </a:t>
            </a:r>
            <a:r>
              <a:rPr lang="en-US" dirty="0" err="1" smtClean="0"/>
              <a:t>Normale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444063"/>
              </p:ext>
            </p:extLst>
          </p:nvPr>
        </p:nvGraphicFramePr>
        <p:xfrm>
          <a:off x="152400" y="1887538"/>
          <a:ext cx="4022725" cy="177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" name="Equation" r:id="rId3" imgW="3365500" imgH="1485900" progId="Equation.DSMT4">
                  <p:embed/>
                </p:oleObj>
              </mc:Choice>
              <mc:Fallback>
                <p:oleObj name="Equation" r:id="rId3" imgW="3365500" imgH="148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887538"/>
                        <a:ext cx="4022725" cy="17764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5622" y="2952154"/>
            <a:ext cx="4857151" cy="35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4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Classification, Chapter 2 (Part 1)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6BDEA8-FCB1-4745-BF7E-39126219946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19113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smtClean="0">
                <a:solidFill>
                  <a:schemeClr val="tx2"/>
                </a:solidFill>
                <a:cs typeface="+mj-cs"/>
              </a:rPr>
              <a:t>Exercise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92" y="1672194"/>
            <a:ext cx="8610600" cy="50292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endParaRPr lang="en-US" dirty="0">
              <a:sym typeface="Symbol" charset="0"/>
            </a:endParaRPr>
          </a:p>
          <a:p>
            <a:pPr marL="0" indent="0" eaLnBrk="1" hangingPunct="1">
              <a:buNone/>
              <a:defRPr/>
            </a:pPr>
            <a:r>
              <a:rPr lang="en-US" sz="2400" i="1" dirty="0" smtClean="0">
                <a:cs typeface="+mn-cs"/>
                <a:sym typeface="Symbol" charset="0"/>
              </a:rPr>
              <a:t>Application </a:t>
            </a:r>
            <a:r>
              <a:rPr lang="en-US" sz="2400" i="1" dirty="0" err="1" smtClean="0">
                <a:cs typeface="+mn-cs"/>
                <a:sym typeface="Symbol" charset="0"/>
              </a:rPr>
              <a:t>directe</a:t>
            </a:r>
            <a:r>
              <a:rPr lang="en-US" sz="2400" i="1" dirty="0" smtClean="0">
                <a:cs typeface="+mn-cs"/>
                <a:sym typeface="Symbol" charset="0"/>
              </a:rPr>
              <a:t> avec </a:t>
            </a:r>
            <a:r>
              <a:rPr lang="en-US" sz="2400" i="1" dirty="0" err="1" smtClean="0">
                <a:cs typeface="+mn-cs"/>
                <a:sym typeface="Symbol" charset="0"/>
              </a:rPr>
              <a:t>deux</a:t>
            </a:r>
            <a:r>
              <a:rPr lang="en-US" sz="2400" i="1" dirty="0" smtClean="0">
                <a:cs typeface="+mn-cs"/>
                <a:sym typeface="Symbol" charset="0"/>
              </a:rPr>
              <a:t> </a:t>
            </a:r>
            <a:r>
              <a:rPr lang="en-US" sz="2400" i="1" dirty="0" err="1" smtClean="0">
                <a:cs typeface="+mn-cs"/>
                <a:sym typeface="Symbol" charset="0"/>
              </a:rPr>
              <a:t>états</a:t>
            </a:r>
            <a:r>
              <a:rPr lang="en-US" sz="2400" i="1" dirty="0" smtClean="0">
                <a:cs typeface="+mn-cs"/>
                <a:sym typeface="Symbol" charset="0"/>
              </a:rPr>
              <a:t> </a:t>
            </a:r>
          </a:p>
          <a:p>
            <a:pPr eaLnBrk="1" hangingPunct="1">
              <a:buFont typeface="Symbol Set SWA" charset="0"/>
              <a:buNone/>
              <a:defRPr/>
            </a:pPr>
            <a:endParaRPr lang="en-US" sz="2400" i="1" dirty="0" smtClean="0">
              <a:cs typeface="+mn-cs"/>
              <a:sym typeface="Symbol" charset="0"/>
            </a:endParaRPr>
          </a:p>
          <a:p>
            <a:pPr eaLnBrk="1" hangingPunct="1">
              <a:buFont typeface="Symbol Set SWA" charset="0"/>
              <a:buNone/>
              <a:defRPr/>
            </a:pPr>
            <a:endParaRPr lang="en-US" sz="2400" dirty="0" smtClean="0">
              <a:cs typeface="+mn-cs"/>
              <a:sym typeface="Symbol" charset="0"/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358600"/>
              </p:ext>
            </p:extLst>
          </p:nvPr>
        </p:nvGraphicFramePr>
        <p:xfrm>
          <a:off x="2932113" y="2847975"/>
          <a:ext cx="3592512" cy="368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name="Equation" r:id="rId3" imgW="1473200" imgH="1511300" progId="Equation.DSMT4">
                  <p:embed/>
                </p:oleObj>
              </mc:Choice>
              <mc:Fallback>
                <p:oleObj name="Equation" r:id="rId3" imgW="1473200" imgH="151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2113" y="2847975"/>
                        <a:ext cx="3592512" cy="368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5467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Minimisation de l’erreur de classement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Une erreur de classement est faite lorsque, on choisit  </a:t>
            </a:r>
            <a:r>
              <a:rPr lang="fr-CA" dirty="0" err="1" smtClean="0"/>
              <a:t>wi</a:t>
            </a:r>
            <a:r>
              <a:rPr lang="fr-CA" dirty="0" smtClean="0"/>
              <a:t> au lieu de </a:t>
            </a:r>
            <a:r>
              <a:rPr lang="fr-CA" dirty="0" err="1" smtClean="0"/>
              <a:t>wj</a:t>
            </a:r>
            <a:r>
              <a:rPr lang="fr-CA" dirty="0" smtClean="0"/>
              <a:t>.</a:t>
            </a:r>
            <a:endParaRPr lang="fr-CA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346311"/>
              </p:ext>
            </p:extLst>
          </p:nvPr>
        </p:nvGraphicFramePr>
        <p:xfrm>
          <a:off x="2790820" y="3105408"/>
          <a:ext cx="42402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6" name="Équation" r:id="rId3" imgW="2108200" imgH="469900" progId="Equation.3">
                  <p:embed/>
                </p:oleObj>
              </mc:Choice>
              <mc:Fallback>
                <p:oleObj name="Équation" r:id="rId3" imgW="210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0" y="3105408"/>
                        <a:ext cx="4240213" cy="9445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236663"/>
              </p:ext>
            </p:extLst>
          </p:nvPr>
        </p:nvGraphicFramePr>
        <p:xfrm>
          <a:off x="3003550" y="4586288"/>
          <a:ext cx="4251325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7" name="Equation" r:id="rId5" imgW="2425700" imgH="927100" progId="Equation.DSMT4">
                  <p:embed/>
                </p:oleObj>
              </mc:Choice>
              <mc:Fallback>
                <p:oleObj name="Equation" r:id="rId5" imgW="24257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4586288"/>
                        <a:ext cx="4251325" cy="162718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26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à la théorie de la décision </a:t>
            </a:r>
            <a:r>
              <a:rPr lang="fr-FR" dirty="0" err="1" smtClean="0"/>
              <a:t>Baysienne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 smtClean="0"/>
              <a:t>La théorie de la décision </a:t>
            </a:r>
            <a:r>
              <a:rPr lang="fr-FR" dirty="0" err="1" smtClean="0"/>
              <a:t>Baysienne</a:t>
            </a:r>
            <a:r>
              <a:rPr lang="fr-FR" dirty="0" smtClean="0"/>
              <a:t> est basée sur un compromis entre une approche probabiliste de la décision et le coût qui accompagne cette décision.</a:t>
            </a:r>
          </a:p>
          <a:p>
            <a:pPr lvl="1" algn="just"/>
            <a:r>
              <a:rPr lang="fr-FR" dirty="0" smtClean="0"/>
              <a:t>Elle s’appuie sur une connaissance sur la connaissance des probabilités qui influent sur la décision.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377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Minimisation de l’erreur de classement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Minimiser le risque revient à choisir le</a:t>
            </a:r>
          </a:p>
          <a:p>
            <a:endParaRPr lang="fr-CA" dirty="0"/>
          </a:p>
          <a:p>
            <a:r>
              <a:rPr lang="fr-CA" dirty="0" smtClean="0"/>
              <a:t>Le </a:t>
            </a:r>
            <a:r>
              <a:rPr lang="fr-CA" dirty="0" err="1" smtClean="0"/>
              <a:t>classifieur</a:t>
            </a:r>
            <a:r>
              <a:rPr lang="fr-CA" dirty="0" smtClean="0"/>
              <a:t> est alors  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571203"/>
              </p:ext>
            </p:extLst>
          </p:nvPr>
        </p:nvGraphicFramePr>
        <p:xfrm>
          <a:off x="2638425" y="2773362"/>
          <a:ext cx="35179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2" name="Equation" r:id="rId3" imgW="1295400" imgH="279400" progId="Equation.DSMT4">
                  <p:embed/>
                </p:oleObj>
              </mc:Choice>
              <mc:Fallback>
                <p:oleObj name="Equation" r:id="rId3" imgW="12954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8425" y="2773362"/>
                        <a:ext cx="351790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610225"/>
              </p:ext>
            </p:extLst>
          </p:nvPr>
        </p:nvGraphicFramePr>
        <p:xfrm>
          <a:off x="1961281" y="4335462"/>
          <a:ext cx="4532264" cy="897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3" name="Equation" r:id="rId5" imgW="1866900" imgH="342900" progId="Equation.DSMT4">
                  <p:embed/>
                </p:oleObj>
              </mc:Choice>
              <mc:Fallback>
                <p:oleObj name="Equation" r:id="rId5" imgW="1866900" imgH="342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61281" y="4335462"/>
                        <a:ext cx="4532264" cy="897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2654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Minimisation de l’erreur de classement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Revenons au cas à deux classes</a:t>
            </a:r>
            <a:endParaRPr lang="fr-CA" dirty="0"/>
          </a:p>
          <a:p>
            <a:endParaRPr lang="fr-CA" dirty="0" smtClean="0"/>
          </a:p>
          <a:p>
            <a:endParaRPr lang="fr-CA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950374"/>
              </p:ext>
            </p:extLst>
          </p:nvPr>
        </p:nvGraphicFramePr>
        <p:xfrm>
          <a:off x="1193801" y="2674072"/>
          <a:ext cx="5730136" cy="938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9" name="Équation" r:id="rId3" imgW="2870200" imgH="469900" progId="Equation.3">
                  <p:embed/>
                </p:oleObj>
              </mc:Choice>
              <mc:Fallback>
                <p:oleObj name="Équation" r:id="rId3" imgW="2870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3801" y="2674072"/>
                        <a:ext cx="5730136" cy="938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802846"/>
              </p:ext>
            </p:extLst>
          </p:nvPr>
        </p:nvGraphicFramePr>
        <p:xfrm>
          <a:off x="365125" y="3609518"/>
          <a:ext cx="833278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0" name="Equation" r:id="rId5" imgW="3924300" imgH="431800" progId="Equation.DSMT4">
                  <p:embed/>
                </p:oleObj>
              </mc:Choice>
              <mc:Fallback>
                <p:oleObj name="Equation" r:id="rId5" imgW="39243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3609518"/>
                        <a:ext cx="8332788" cy="9175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67522"/>
              </p:ext>
            </p:extLst>
          </p:nvPr>
        </p:nvGraphicFramePr>
        <p:xfrm>
          <a:off x="2726374" y="4689816"/>
          <a:ext cx="3959225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1" name="Equation" r:id="rId7" imgW="2222500" imgH="1168400" progId="Equation.DSMT4">
                  <p:embed/>
                </p:oleObj>
              </mc:Choice>
              <mc:Fallback>
                <p:oleObj name="Equation" r:id="rId7" imgW="2222500" imgH="116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6374" y="4689816"/>
                        <a:ext cx="3959225" cy="20812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18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Minimisation de l’erreur de classement</a:t>
            </a:r>
            <a:endParaRPr lang="fr-CA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8918" y="2234722"/>
            <a:ext cx="5414233" cy="42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42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3200" dirty="0" err="1" smtClean="0"/>
              <a:t>Classifieurs</a:t>
            </a:r>
            <a:r>
              <a:rPr lang="fr-CA" sz="3200" dirty="0" smtClean="0"/>
              <a:t>, fonctions discriminantes et surface de séparation</a:t>
            </a:r>
            <a:endParaRPr lang="fr-CA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Le cas de classification multi-classes.</a:t>
            </a:r>
          </a:p>
          <a:p>
            <a:pPr lvl="1"/>
            <a:r>
              <a:rPr lang="fr-CA" dirty="0" smtClean="0"/>
              <a:t>Ensemble de fonctions discriminantes:</a:t>
            </a:r>
          </a:p>
          <a:p>
            <a:pPr lvl="1"/>
            <a:r>
              <a:rPr lang="fr-CA" dirty="0" smtClean="0"/>
              <a:t>Le </a:t>
            </a:r>
            <a:r>
              <a:rPr lang="fr-CA" dirty="0" err="1" smtClean="0"/>
              <a:t>classifieur</a:t>
            </a:r>
            <a:r>
              <a:rPr lang="fr-CA" dirty="0" smtClean="0"/>
              <a:t> assigne un vecteur x à une classe </a:t>
            </a:r>
          </a:p>
          <a:p>
            <a:pPr lvl="2"/>
            <a:endParaRPr lang="fr-CA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981868"/>
              </p:ext>
            </p:extLst>
          </p:nvPr>
        </p:nvGraphicFramePr>
        <p:xfrm>
          <a:off x="6322183" y="2686292"/>
          <a:ext cx="1852396" cy="42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7" name="Equation" r:id="rId3" imgW="889000" imgH="203200" progId="Equation.DSMT4">
                  <p:embed/>
                </p:oleObj>
              </mc:Choice>
              <mc:Fallback>
                <p:oleObj name="Equation" r:id="rId3" imgW="889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2183" y="2686292"/>
                        <a:ext cx="1852396" cy="423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448270"/>
              </p:ext>
            </p:extLst>
          </p:nvPr>
        </p:nvGraphicFramePr>
        <p:xfrm>
          <a:off x="7311011" y="3109698"/>
          <a:ext cx="259410" cy="391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8" name="Equation" r:id="rId5" imgW="177800" imgH="203200" progId="Equation.DSMT4">
                  <p:embed/>
                </p:oleObj>
              </mc:Choice>
              <mc:Fallback>
                <p:oleObj name="Equation" r:id="rId5" imgW="177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1011" y="3109698"/>
                        <a:ext cx="259410" cy="391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946671"/>
              </p:ext>
            </p:extLst>
          </p:nvPr>
        </p:nvGraphicFramePr>
        <p:xfrm>
          <a:off x="2600325" y="3455988"/>
          <a:ext cx="4097338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9" name="Equation" r:id="rId7" imgW="1739900" imgH="419100" progId="Equation.DSMT4">
                  <p:embed/>
                </p:oleObj>
              </mc:Choice>
              <mc:Fallback>
                <p:oleObj name="Equation" r:id="rId7" imgW="17399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00325" y="3455988"/>
                        <a:ext cx="4097338" cy="985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2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Schéma d’un </a:t>
            </a:r>
            <a:r>
              <a:rPr lang="fr-CA" dirty="0" err="1" smtClean="0"/>
              <a:t>classifieur</a:t>
            </a:r>
            <a:r>
              <a:rPr lang="fr-CA" dirty="0" smtClean="0"/>
              <a:t> </a:t>
            </a:r>
            <a:r>
              <a:rPr lang="fr-CA" dirty="0" err="1" smtClean="0"/>
              <a:t>multiclasse</a:t>
            </a:r>
            <a:endParaRPr lang="fr-C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3251" y="1751743"/>
            <a:ext cx="6724339" cy="49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7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Différentes illustrations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2209800"/>
            <a:ext cx="7770813" cy="4497170"/>
          </a:xfrm>
        </p:spPr>
        <p:txBody>
          <a:bodyPr>
            <a:noAutofit/>
          </a:bodyPr>
          <a:lstStyle/>
          <a:p>
            <a:r>
              <a:rPr lang="fr-CA" dirty="0" smtClean="0"/>
              <a:t>Cas général avec risques:</a:t>
            </a:r>
          </a:p>
          <a:p>
            <a:endParaRPr lang="fr-CA" dirty="0"/>
          </a:p>
          <a:p>
            <a:r>
              <a:rPr lang="fr-CA" dirty="0" smtClean="0"/>
              <a:t>Pour l’erreur de classification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 smtClean="0"/>
          </a:p>
          <a:p>
            <a:r>
              <a:rPr lang="fr-CA" dirty="0" smtClean="0"/>
              <a:t>On peut remplacer          par </a:t>
            </a:r>
          </a:p>
          <a:p>
            <a:endParaRPr lang="fr-CA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4988"/>
              </p:ext>
            </p:extLst>
          </p:nvPr>
        </p:nvGraphicFramePr>
        <p:xfrm>
          <a:off x="3766607" y="2765875"/>
          <a:ext cx="2137306" cy="46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4" name="Equation" r:id="rId3" imgW="1117600" imgH="241300" progId="Equation.DSMT4">
                  <p:embed/>
                </p:oleObj>
              </mc:Choice>
              <mc:Fallback>
                <p:oleObj name="Equation" r:id="rId3" imgW="11176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66607" y="2765875"/>
                        <a:ext cx="2137306" cy="461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402326"/>
              </p:ext>
            </p:extLst>
          </p:nvPr>
        </p:nvGraphicFramePr>
        <p:xfrm>
          <a:off x="3220254" y="4034570"/>
          <a:ext cx="3733686" cy="1603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5" name="Equation" r:id="rId5" imgW="2286000" imgH="1181100" progId="Equation.DSMT4">
                  <p:embed/>
                </p:oleObj>
              </mc:Choice>
              <mc:Fallback>
                <p:oleObj name="Equation" r:id="rId5" imgW="2286000" imgH="1181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0254" y="4034570"/>
                        <a:ext cx="3733686" cy="1603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282479"/>
              </p:ext>
            </p:extLst>
          </p:nvPr>
        </p:nvGraphicFramePr>
        <p:xfrm>
          <a:off x="3766607" y="5985508"/>
          <a:ext cx="622760" cy="369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6" name="Equation" r:id="rId7" imgW="342900" imgH="203200" progId="Equation.DSMT4">
                  <p:embed/>
                </p:oleObj>
              </mc:Choice>
              <mc:Fallback>
                <p:oleObj name="Equation" r:id="rId7" imgW="342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6607" y="5985508"/>
                        <a:ext cx="622760" cy="369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235125"/>
              </p:ext>
            </p:extLst>
          </p:nvPr>
        </p:nvGraphicFramePr>
        <p:xfrm>
          <a:off x="2244564" y="6366447"/>
          <a:ext cx="55768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7" name="Equation" r:id="rId9" imgW="3073400" imgH="203200" progId="Equation.DSMT4">
                  <p:embed/>
                </p:oleObj>
              </mc:Choice>
              <mc:Fallback>
                <p:oleObj name="Equation" r:id="rId9" imgW="3073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44564" y="6366447"/>
                        <a:ext cx="5576887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209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Classifier à deux classes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2209800"/>
            <a:ext cx="7770813" cy="4497170"/>
          </a:xfrm>
        </p:spPr>
        <p:txBody>
          <a:bodyPr>
            <a:noAutofit/>
          </a:bodyPr>
          <a:lstStyle/>
          <a:p>
            <a:endParaRPr lang="fr-CA" dirty="0"/>
          </a:p>
          <a:p>
            <a:endParaRPr lang="fr-CA" dirty="0" smtClean="0"/>
          </a:p>
          <a:p>
            <a:endParaRPr lang="fr-CA" dirty="0" smtClean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615258"/>
              </p:ext>
            </p:extLst>
          </p:nvPr>
        </p:nvGraphicFramePr>
        <p:xfrm>
          <a:off x="1674525" y="2241394"/>
          <a:ext cx="5476953" cy="135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1" name="Equation" r:id="rId3" imgW="1803400" imgH="444500" progId="Equation.DSMT4">
                  <p:embed/>
                </p:oleObj>
              </mc:Choice>
              <mc:Fallback>
                <p:oleObj name="Equation" r:id="rId3" imgW="18034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4525" y="2241394"/>
                        <a:ext cx="5476953" cy="135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575055"/>
              </p:ext>
            </p:extLst>
          </p:nvPr>
        </p:nvGraphicFramePr>
        <p:xfrm>
          <a:off x="1186180" y="4458732"/>
          <a:ext cx="6291263" cy="204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2" name="Equation" r:id="rId5" imgW="2032000" imgH="660400" progId="Equation.3">
                  <p:embed/>
                </p:oleObj>
              </mc:Choice>
              <mc:Fallback>
                <p:oleObj name="Equation" r:id="rId5" imgW="20320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6180" y="4458732"/>
                        <a:ext cx="6291263" cy="20431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479932" y="3728394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Minimisation de l’erreur de classification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83570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Séparation</a:t>
            </a:r>
            <a:endParaRPr lang="fr-C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9234" y="1854743"/>
            <a:ext cx="6498090" cy="47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2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4800" dirty="0" smtClean="0"/>
              <a:t>Loi normale en dimension d</a:t>
            </a:r>
            <a:endParaRPr lang="fr-CA" sz="48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867504"/>
              </p:ext>
            </p:extLst>
          </p:nvPr>
        </p:nvGraphicFramePr>
        <p:xfrm>
          <a:off x="806450" y="2425700"/>
          <a:ext cx="7691438" cy="381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…quation" r:id="rId3" imgW="2819400" imgH="1397000" progId="Equation.3">
                  <p:embed/>
                </p:oleObj>
              </mc:Choice>
              <mc:Fallback>
                <p:oleObj name="…quation" r:id="rId3" imgW="2819400" imgH="139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2425700"/>
                        <a:ext cx="7691438" cy="38147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9643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Matrice de Covariance</a:t>
            </a:r>
            <a:endParaRPr lang="fr-CA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875338"/>
              </p:ext>
            </p:extLst>
          </p:nvPr>
        </p:nvGraphicFramePr>
        <p:xfrm>
          <a:off x="403224" y="1968571"/>
          <a:ext cx="8608497" cy="377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3" name="…quation" r:id="rId3" imgW="4025900" imgH="1765300" progId="Equation.3">
                  <p:embed/>
                </p:oleObj>
              </mc:Choice>
              <mc:Fallback>
                <p:oleObj name="…quation" r:id="rId3" imgW="4025900" imgH="176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224" y="1968571"/>
                        <a:ext cx="8608497" cy="3775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645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à la théorie de la décision </a:t>
            </a:r>
            <a:r>
              <a:rPr lang="fr-FR" dirty="0" err="1"/>
              <a:t>Baysienne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ensemble d’états </a:t>
            </a:r>
            <a:r>
              <a:rPr lang="en-US" dirty="0" err="1" smtClean="0"/>
              <a:t>ou</a:t>
            </a:r>
            <a:r>
              <a:rPr lang="en-US" dirty="0" smtClean="0"/>
              <a:t> de classes qui </a:t>
            </a:r>
            <a:r>
              <a:rPr lang="en-US" dirty="0" err="1" smtClean="0"/>
              <a:t>sont</a:t>
            </a:r>
            <a:r>
              <a:rPr lang="en-US" dirty="0" smtClean="0"/>
              <a:t> </a:t>
            </a:r>
            <a:r>
              <a:rPr lang="en-US" dirty="0" err="1" smtClean="0"/>
              <a:t>considérées</a:t>
            </a:r>
            <a:r>
              <a:rPr lang="en-US" dirty="0" smtClean="0"/>
              <a:t> </a:t>
            </a:r>
            <a:r>
              <a:rPr lang="en-US" dirty="0" err="1" smtClean="0"/>
              <a:t>comme</a:t>
            </a:r>
            <a:r>
              <a:rPr lang="en-US" dirty="0" smtClean="0"/>
              <a:t> des variables </a:t>
            </a:r>
            <a:r>
              <a:rPr lang="en-US" dirty="0" err="1" smtClean="0"/>
              <a:t>aléatoires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notre</a:t>
            </a:r>
            <a:r>
              <a:rPr lang="en-US" dirty="0" smtClean="0"/>
              <a:t> </a:t>
            </a:r>
            <a:r>
              <a:rPr lang="en-US" dirty="0" err="1" smtClean="0"/>
              <a:t>exemple</a:t>
            </a:r>
            <a:r>
              <a:rPr lang="en-US" dirty="0" smtClean="0"/>
              <a:t>:</a:t>
            </a:r>
          </a:p>
          <a:p>
            <a:pPr marL="914400" lvl="2" indent="0">
              <a:buNone/>
            </a:pPr>
            <a:endParaRPr lang="en-US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525235"/>
              </p:ext>
            </p:extLst>
          </p:nvPr>
        </p:nvGraphicFramePr>
        <p:xfrm>
          <a:off x="3294063" y="3178175"/>
          <a:ext cx="25336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" name="Équation" r:id="rId3" imgW="1092200" imgH="215900" progId="Equation.3">
                  <p:embed/>
                </p:oleObj>
              </mc:Choice>
              <mc:Fallback>
                <p:oleObj name="Équation" r:id="rId3" imgW="1092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4063" y="3178175"/>
                        <a:ext cx="2533650" cy="501650"/>
                      </a:xfrm>
                      <a:prstGeom prst="rect">
                        <a:avLst/>
                      </a:prstGeom>
                      <a:solidFill>
                        <a:srgbClr val="FFDA3A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79522"/>
              </p:ext>
            </p:extLst>
          </p:nvPr>
        </p:nvGraphicFramePr>
        <p:xfrm>
          <a:off x="2373753" y="4430241"/>
          <a:ext cx="4172296" cy="43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" name="Équation" r:id="rId5" imgW="1930400" imgH="203200" progId="Equation.3">
                  <p:embed/>
                </p:oleObj>
              </mc:Choice>
              <mc:Fallback>
                <p:oleObj name="Équation" r:id="rId5" imgW="1930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3753" y="4430241"/>
                        <a:ext cx="4172296" cy="43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870379"/>
              </p:ext>
            </p:extLst>
          </p:nvPr>
        </p:nvGraphicFramePr>
        <p:xfrm>
          <a:off x="2373753" y="4869430"/>
          <a:ext cx="4948311" cy="452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" name="Équation" r:id="rId7" imgW="2222500" imgH="203200" progId="Equation.3">
                  <p:embed/>
                </p:oleObj>
              </mc:Choice>
              <mc:Fallback>
                <p:oleObj name="Équation" r:id="rId7" imgW="2222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73753" y="4869430"/>
                        <a:ext cx="4948311" cy="452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51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2186FD-EDB6-0640-A694-1310448A68CB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dirty="0" err="1" smtClean="0">
                <a:latin typeface="Arial" charset="0"/>
                <a:ea typeface="新細明體" charset="0"/>
                <a:cs typeface="新細明體" charset="0"/>
              </a:rPr>
              <a:t>Fonctions</a:t>
            </a:r>
            <a:r>
              <a:rPr lang="en-US" altLang="zh-TW" sz="3600" dirty="0" smtClean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sz="3600" dirty="0" err="1" smtClean="0">
                <a:latin typeface="Arial" charset="0"/>
                <a:ea typeface="新細明體" charset="0"/>
                <a:cs typeface="新細明體" charset="0"/>
              </a:rPr>
              <a:t>discriminantes</a:t>
            </a:r>
            <a:r>
              <a:rPr lang="en-US" altLang="zh-TW" sz="3600" dirty="0" smtClean="0">
                <a:latin typeface="Arial" charset="0"/>
                <a:ea typeface="新細明體" charset="0"/>
                <a:cs typeface="新細明體" charset="0"/>
              </a:rPr>
              <a:t> pour </a:t>
            </a:r>
            <a:r>
              <a:rPr lang="en-US" altLang="zh-TW" sz="3600" dirty="0" err="1" smtClean="0">
                <a:latin typeface="Arial" charset="0"/>
                <a:ea typeface="新細明體" charset="0"/>
                <a:cs typeface="新細明體" charset="0"/>
              </a:rPr>
              <a:t>une</a:t>
            </a:r>
            <a:r>
              <a:rPr lang="en-US" altLang="zh-TW" sz="3600" dirty="0" smtClean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sz="3600" dirty="0" err="1" smtClean="0">
                <a:latin typeface="Arial" charset="0"/>
                <a:ea typeface="新細明體" charset="0"/>
                <a:cs typeface="新細明體" charset="0"/>
              </a:rPr>
              <a:t>loi</a:t>
            </a:r>
            <a:r>
              <a:rPr lang="en-US" altLang="zh-TW" sz="3600" dirty="0" smtClean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sz="3600" dirty="0" err="1" smtClean="0">
                <a:latin typeface="Arial" charset="0"/>
                <a:ea typeface="新細明體" charset="0"/>
                <a:cs typeface="新細明體" charset="0"/>
              </a:rPr>
              <a:t>normale</a:t>
            </a:r>
            <a:r>
              <a:rPr lang="en-US" altLang="zh-TW" sz="3600" dirty="0" smtClean="0">
                <a:latin typeface="Arial" charset="0"/>
                <a:ea typeface="新細明體" charset="0"/>
                <a:cs typeface="新細明體" charset="0"/>
              </a:rPr>
              <a:t> multi-</a:t>
            </a:r>
            <a:r>
              <a:rPr lang="en-US" altLang="zh-TW" sz="3600" dirty="0" err="1" smtClean="0">
                <a:latin typeface="Arial" charset="0"/>
                <a:ea typeface="新細明體" charset="0"/>
                <a:cs typeface="新細明體" charset="0"/>
              </a:rPr>
              <a:t>variée</a:t>
            </a:r>
            <a:endParaRPr lang="en-US" altLang="zh-TW" sz="3600" dirty="0">
              <a:latin typeface="Arial" charset="0"/>
              <a:ea typeface="新細明體" charset="0"/>
              <a:cs typeface="新細明體" charset="0"/>
            </a:endParaRPr>
          </a:p>
        </p:txBody>
      </p:sp>
      <p:sp>
        <p:nvSpPr>
          <p:cNvPr id="614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Rappel : Pour un </a:t>
            </a:r>
            <a:r>
              <a:rPr lang="en-US" altLang="zh-TW" dirty="0" err="1" smtClean="0">
                <a:latin typeface="Arial" charset="0"/>
                <a:ea typeface="新細明體" charset="0"/>
                <a:cs typeface="新細明體" charset="0"/>
              </a:rPr>
              <a:t>classifieur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 qui </a:t>
            </a:r>
            <a:r>
              <a:rPr lang="en-US" altLang="zh-TW" dirty="0" err="1" smtClean="0">
                <a:latin typeface="Arial" charset="0"/>
                <a:ea typeface="新細明體" charset="0"/>
                <a:cs typeface="新細明體" charset="0"/>
              </a:rPr>
              <a:t>minimise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latin typeface="Arial" charset="0"/>
                <a:ea typeface="新細明體" charset="0"/>
                <a:cs typeface="新細明體" charset="0"/>
              </a:rPr>
              <a:t>l’erreur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 de classification, la </a:t>
            </a:r>
            <a:r>
              <a:rPr lang="en-US" altLang="zh-TW" dirty="0" err="1" smtClean="0">
                <a:latin typeface="Arial" charset="0"/>
                <a:ea typeface="新細明體" charset="0"/>
                <a:cs typeface="新細明體" charset="0"/>
              </a:rPr>
              <a:t>fonction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latin typeface="Arial" charset="0"/>
                <a:ea typeface="新細明體" charset="0"/>
                <a:cs typeface="新細明體" charset="0"/>
              </a:rPr>
              <a:t>discriminante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latin typeface="Arial" charset="0"/>
                <a:ea typeface="新細明體" charset="0"/>
                <a:cs typeface="新細明體" charset="0"/>
              </a:rPr>
              <a:t>associée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latin typeface="Arial" charset="0"/>
                <a:ea typeface="新細明體" charset="0"/>
                <a:cs typeface="新細明體" charset="0"/>
              </a:rPr>
              <a:t>à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latin typeface="Arial" charset="0"/>
                <a:ea typeface="新細明體" charset="0"/>
                <a:cs typeface="新細明體" charset="0"/>
              </a:rPr>
              <a:t>chaque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latin typeface="Arial" charset="0"/>
                <a:ea typeface="新細明體" charset="0"/>
                <a:cs typeface="新細明體" charset="0"/>
              </a:rPr>
              <a:t>classe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        </a:t>
            </a:r>
            <a:r>
              <a:rPr lang="en-US" altLang="zh-TW" dirty="0" err="1" smtClean="0">
                <a:latin typeface="Arial" charset="0"/>
                <a:ea typeface="新細明體" charset="0"/>
                <a:cs typeface="新細明體" charset="0"/>
              </a:rPr>
              <a:t>s’exprime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latin typeface="Arial" charset="0"/>
                <a:ea typeface="新細明體" charset="0"/>
                <a:cs typeface="新細明體" charset="0"/>
              </a:rPr>
              <a:t>comme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 : </a:t>
            </a:r>
            <a:endParaRPr lang="en-US" altLang="zh-TW" dirty="0" smtClean="0">
              <a:latin typeface="Arial" charset="0"/>
              <a:ea typeface="新細明體" charset="0"/>
              <a:cs typeface="新細明體" charset="0"/>
            </a:endParaRPr>
          </a:p>
          <a:p>
            <a:pPr eaLnBrk="1" hangingPunct="1">
              <a:buFontTx/>
              <a:buNone/>
            </a:pPr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</p:txBody>
      </p:sp>
      <p:graphicFrame>
        <p:nvGraphicFramePr>
          <p:cNvPr id="614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376503"/>
              </p:ext>
            </p:extLst>
          </p:nvPr>
        </p:nvGraphicFramePr>
        <p:xfrm>
          <a:off x="685800" y="4789339"/>
          <a:ext cx="7578133" cy="1079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0" name="Équation" r:id="rId3" imgW="4546600" imgH="647700" progId="Equation.3">
                  <p:embed/>
                </p:oleObj>
              </mc:Choice>
              <mc:Fallback>
                <p:oleObj name="Équation" r:id="rId3" imgW="45466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789339"/>
                        <a:ext cx="7578133" cy="107964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404317"/>
              </p:ext>
            </p:extLst>
          </p:nvPr>
        </p:nvGraphicFramePr>
        <p:xfrm>
          <a:off x="2799275" y="3670051"/>
          <a:ext cx="3508853" cy="483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1" name="…quation" r:id="rId5" imgW="1752600" imgH="241300" progId="Equation.3">
                  <p:embed/>
                </p:oleObj>
              </mc:Choice>
              <mc:Fallback>
                <p:oleObj name="…quation" r:id="rId5" imgW="1752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99275" y="3670051"/>
                        <a:ext cx="3508853" cy="483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340472"/>
              </p:ext>
            </p:extLst>
          </p:nvPr>
        </p:nvGraphicFramePr>
        <p:xfrm>
          <a:off x="3327400" y="3022600"/>
          <a:ext cx="355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…quation" r:id="rId7" imgW="177800" imgH="215900" progId="Equation.3">
                  <p:embed/>
                </p:oleObj>
              </mc:Choice>
              <mc:Fallback>
                <p:oleObj name="…quation" r:id="rId7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27400" y="3022600"/>
                        <a:ext cx="355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389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822072"/>
              </p:ext>
            </p:extLst>
          </p:nvPr>
        </p:nvGraphicFramePr>
        <p:xfrm>
          <a:off x="3498883" y="684216"/>
          <a:ext cx="1923992" cy="52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9" name="…quation" r:id="rId3" imgW="876300" imgH="241300" progId="Equation.3">
                  <p:embed/>
                </p:oleObj>
              </mc:Choice>
              <mc:Fallback>
                <p:oleObj name="…quation" r:id="rId3" imgW="876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8883" y="684216"/>
                        <a:ext cx="1923992" cy="52979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008278"/>
              </p:ext>
            </p:extLst>
          </p:nvPr>
        </p:nvGraphicFramePr>
        <p:xfrm>
          <a:off x="0" y="1889125"/>
          <a:ext cx="8974138" cy="465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0" name="…quation" r:id="rId5" imgW="4991100" imgH="2590800" progId="Equation.3">
                  <p:embed/>
                </p:oleObj>
              </mc:Choice>
              <mc:Fallback>
                <p:oleObj name="…quation" r:id="rId5" imgW="4991100" imgH="259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889125"/>
                        <a:ext cx="8974138" cy="465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4616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892889"/>
              </p:ext>
            </p:extLst>
          </p:nvPr>
        </p:nvGraphicFramePr>
        <p:xfrm>
          <a:off x="3498883" y="684216"/>
          <a:ext cx="1923992" cy="52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7" name="Équation" r:id="rId3" imgW="876300" imgH="241300" progId="Equation.3">
                  <p:embed/>
                </p:oleObj>
              </mc:Choice>
              <mc:Fallback>
                <p:oleObj name="Équation" r:id="rId3" imgW="876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8883" y="684216"/>
                        <a:ext cx="1923992" cy="52979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949680"/>
              </p:ext>
            </p:extLst>
          </p:nvPr>
        </p:nvGraphicFramePr>
        <p:xfrm>
          <a:off x="777875" y="1452136"/>
          <a:ext cx="7491413" cy="522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8" name="…quation" r:id="rId5" imgW="4610100" imgH="3213100" progId="Equation.3">
                  <p:embed/>
                </p:oleObj>
              </mc:Choice>
              <mc:Fallback>
                <p:oleObj name="…quation" r:id="rId5" imgW="4610100" imgH="321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1452136"/>
                        <a:ext cx="7491413" cy="52260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498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003B26-A1AC-F041-9E23-56A19AF1B8A6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552" y="2000790"/>
            <a:ext cx="8079048" cy="3939832"/>
          </a:xfrm>
        </p:spPr>
        <p:txBody>
          <a:bodyPr/>
          <a:lstStyle/>
          <a:p>
            <a:pPr eaLnBrk="1" hangingPunct="1"/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  <a:p>
            <a:pPr eaLnBrk="1" hangingPunct="1">
              <a:buFontTx/>
              <a:buNone/>
            </a:pPr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  <a:p>
            <a:pPr eaLnBrk="1" hangingPunct="1">
              <a:buFontTx/>
              <a:buNone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	</a:t>
            </a:r>
            <a:endParaRPr lang="zh-TW" altLang="en-US" dirty="0">
              <a:latin typeface="Arial" charset="0"/>
              <a:ea typeface="新細明體" charset="0"/>
              <a:cs typeface="新細明體" charset="0"/>
            </a:endParaRP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687650"/>
              </p:ext>
            </p:extLst>
          </p:nvPr>
        </p:nvGraphicFramePr>
        <p:xfrm>
          <a:off x="1011238" y="2392363"/>
          <a:ext cx="6910387" cy="370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7" name="…quation" r:id="rId3" imgW="3365500" imgH="2146300" progId="Equation.3">
                  <p:embed/>
                </p:oleObj>
              </mc:Choice>
              <mc:Fallback>
                <p:oleObj name="…quation" r:id="rId3" imgW="3365500" imgH="214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2392363"/>
                        <a:ext cx="6910387" cy="3709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590435"/>
              </p:ext>
            </p:extLst>
          </p:nvPr>
        </p:nvGraphicFramePr>
        <p:xfrm>
          <a:off x="3498883" y="684216"/>
          <a:ext cx="1923992" cy="52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8" name="…quation" r:id="rId5" imgW="876300" imgH="241300" progId="Equation.3">
                  <p:embed/>
                </p:oleObj>
              </mc:Choice>
              <mc:Fallback>
                <p:oleObj name="…quation" r:id="rId5" imgW="876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8883" y="684216"/>
                        <a:ext cx="1923992" cy="52979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051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B96112-F764-5344-A796-E350401F8A9E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2867" y="1921083"/>
            <a:ext cx="6794095" cy="4251701"/>
          </a:xfrm>
        </p:spPr>
        <p:txBody>
          <a:bodyPr/>
          <a:lstStyle/>
          <a:p>
            <a:pPr lvl="1" algn="just" eaLnBrk="1" hangingPunct="1"/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Un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classifieur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qui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utilise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une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fonction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discrimante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linéaire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est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appelé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un “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classifieur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linéaire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”</a:t>
            </a:r>
            <a:endParaRPr lang="en-US" altLang="zh-TW" dirty="0">
              <a:solidFill>
                <a:schemeClr val="tx1"/>
              </a:solidFill>
              <a:latin typeface="Arial" charset="0"/>
              <a:ea typeface="新細明體" charset="0"/>
              <a:cs typeface="新細明體" charset="0"/>
            </a:endParaRPr>
          </a:p>
          <a:p>
            <a:pPr lvl="1" algn="just" eaLnBrk="1" hangingPunct="1"/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Les surface de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décision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pour un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classifieur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linéaires</a:t>
            </a:r>
            <a:r>
              <a:rPr lang="en-US" altLang="zh-TW" dirty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sont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des portions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d’hyperplan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définies</a:t>
            </a:r>
            <a:r>
              <a:rPr lang="en-US" altLang="zh-TW" dirty="0" smtClean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par: </a:t>
            </a:r>
          </a:p>
          <a:p>
            <a:pPr marL="457200" lvl="1" indent="0" algn="ctr" eaLnBrk="1" hangingPunct="1">
              <a:buNone/>
            </a:pP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	</a:t>
            </a:r>
            <a:r>
              <a:rPr lang="en-US" altLang="zh-TW" i="1" dirty="0" err="1" smtClean="0">
                <a:latin typeface="Arial" charset="0"/>
                <a:ea typeface="新細明體" charset="0"/>
                <a:cs typeface="新細明體" charset="0"/>
              </a:rPr>
              <a:t>g</a:t>
            </a:r>
            <a:r>
              <a:rPr lang="en-US" altLang="zh-TW" i="1" baseline="-25000" dirty="0" err="1" smtClean="0">
                <a:latin typeface="Arial" charset="0"/>
                <a:ea typeface="新細明體" charset="0"/>
                <a:cs typeface="新細明體" charset="0"/>
              </a:rPr>
              <a:t>i</a:t>
            </a:r>
            <a:r>
              <a:rPr lang="en-US" altLang="zh-TW" i="1" dirty="0">
                <a:latin typeface="Arial" charset="0"/>
                <a:ea typeface="新細明體" charset="0"/>
                <a:cs typeface="新細明體" charset="0"/>
              </a:rPr>
              <a:t>(x) = </a:t>
            </a:r>
            <a:r>
              <a:rPr lang="en-US" altLang="zh-TW" i="1" dirty="0" err="1">
                <a:latin typeface="Arial" charset="0"/>
                <a:ea typeface="新細明體" charset="0"/>
                <a:cs typeface="新細明體" charset="0"/>
              </a:rPr>
              <a:t>g</a:t>
            </a:r>
            <a:r>
              <a:rPr lang="en-US" altLang="zh-TW" i="1" baseline="-25000" dirty="0" err="1">
                <a:latin typeface="Arial" charset="0"/>
                <a:ea typeface="新細明體" charset="0"/>
                <a:cs typeface="新細明體" charset="0"/>
              </a:rPr>
              <a:t>j</a:t>
            </a:r>
            <a:r>
              <a:rPr lang="en-US" altLang="zh-TW" i="1" dirty="0">
                <a:latin typeface="Arial" charset="0"/>
                <a:ea typeface="新細明體" charset="0"/>
                <a:cs typeface="新細明體" charset="0"/>
              </a:rPr>
              <a:t>(x)</a:t>
            </a:r>
          </a:p>
          <a:p>
            <a:pPr eaLnBrk="1" hangingPunct="1">
              <a:buFontTx/>
              <a:buNone/>
            </a:pPr>
            <a:endParaRPr lang="en-US" altLang="zh-TW" i="1" dirty="0">
              <a:latin typeface="Arial" charset="0"/>
              <a:ea typeface="新細明體" charset="0"/>
              <a:cs typeface="新細明體" charset="0"/>
            </a:endParaRPr>
          </a:p>
          <a:p>
            <a:pPr eaLnBrk="1" hangingPunct="1">
              <a:buFontTx/>
              <a:buNone/>
            </a:pPr>
            <a:endParaRPr lang="zh-TW" altLang="en-US" dirty="0">
              <a:latin typeface="Arial" charset="0"/>
              <a:ea typeface="新細明體" charset="0"/>
              <a:cs typeface="新細明體" charset="0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540136"/>
              </p:ext>
            </p:extLst>
          </p:nvPr>
        </p:nvGraphicFramePr>
        <p:xfrm>
          <a:off x="2233613" y="4748213"/>
          <a:ext cx="4732337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7" name="…quation" r:id="rId3" imgW="2717800" imgH="736600" progId="Equation.3">
                  <p:embed/>
                </p:oleObj>
              </mc:Choice>
              <mc:Fallback>
                <p:oleObj name="…quation" r:id="rId3" imgW="27178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3" y="4748213"/>
                        <a:ext cx="4732337" cy="12842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034751"/>
              </p:ext>
            </p:extLst>
          </p:nvPr>
        </p:nvGraphicFramePr>
        <p:xfrm>
          <a:off x="3498883" y="684216"/>
          <a:ext cx="1923992" cy="52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8" name="…quation" r:id="rId5" imgW="876300" imgH="241300" progId="Equation.3">
                  <p:embed/>
                </p:oleObj>
              </mc:Choice>
              <mc:Fallback>
                <p:oleObj name="…quation" r:id="rId5" imgW="876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8883" y="684216"/>
                        <a:ext cx="1923992" cy="52979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01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D225F4-92F4-524D-AA84-191AEB43717F}" type="slidenum">
              <a:rPr lang="en-US"/>
              <a:pPr>
                <a:defRPr/>
              </a:pPr>
              <a:t>35</a:t>
            </a:fld>
            <a:endParaRPr lang="en-US"/>
          </a:p>
        </p:txBody>
      </p:sp>
      <p:pic>
        <p:nvPicPr>
          <p:cNvPr id="9219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452" y="2042097"/>
            <a:ext cx="7465616" cy="4541583"/>
          </a:xfrm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947043"/>
              </p:ext>
            </p:extLst>
          </p:nvPr>
        </p:nvGraphicFramePr>
        <p:xfrm>
          <a:off x="3498883" y="684216"/>
          <a:ext cx="1923992" cy="52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…quation" r:id="rId4" imgW="876300" imgH="241300" progId="Equation.3">
                  <p:embed/>
                </p:oleObj>
              </mc:Choice>
              <mc:Fallback>
                <p:oleObj name="…quation" r:id="rId4" imgW="876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8883" y="684216"/>
                        <a:ext cx="1923992" cy="52979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2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545903-0C34-A14D-A20C-7DEB26315472}" type="slidenum">
              <a:rPr lang="en-US"/>
              <a:pPr>
                <a:defRPr/>
              </a:pPr>
              <a:t>36</a:t>
            </a:fld>
            <a:endParaRPr lang="en-US"/>
          </a:p>
        </p:txBody>
      </p:sp>
      <p:pic>
        <p:nvPicPr>
          <p:cNvPr id="11267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6025" y="2021009"/>
            <a:ext cx="5845215" cy="4268106"/>
          </a:xfrm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576739"/>
              </p:ext>
            </p:extLst>
          </p:nvPr>
        </p:nvGraphicFramePr>
        <p:xfrm>
          <a:off x="3498883" y="684216"/>
          <a:ext cx="1923992" cy="52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…quation" r:id="rId4" imgW="876300" imgH="241300" progId="Equation.3">
                  <p:embed/>
                </p:oleObj>
              </mc:Choice>
              <mc:Fallback>
                <p:oleObj name="…quation" r:id="rId4" imgW="876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8883" y="684216"/>
                        <a:ext cx="1923992" cy="52979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939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90BEEA9-F72C-394C-9B87-F756001E0466}" type="slidenum">
              <a:rPr lang="en-US"/>
              <a:pPr>
                <a:defRPr/>
              </a:pPr>
              <a:t>37</a:t>
            </a:fld>
            <a:endParaRPr lang="en-US"/>
          </a:p>
        </p:txBody>
      </p:sp>
      <p:pic>
        <p:nvPicPr>
          <p:cNvPr id="12291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0376" y="2165766"/>
            <a:ext cx="5910860" cy="3717522"/>
          </a:xfrm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394821"/>
              </p:ext>
            </p:extLst>
          </p:nvPr>
        </p:nvGraphicFramePr>
        <p:xfrm>
          <a:off x="3498883" y="684216"/>
          <a:ext cx="1923992" cy="52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" name="…quation" r:id="rId4" imgW="876300" imgH="241300" progId="Equation.3">
                  <p:embed/>
                </p:oleObj>
              </mc:Choice>
              <mc:Fallback>
                <p:oleObj name="…quation" r:id="rId4" imgW="876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8883" y="684216"/>
                        <a:ext cx="1923992" cy="52979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325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74D7DF9-8525-6044-B82A-FAD211A3D445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32" y="779185"/>
            <a:ext cx="7772400" cy="5638800"/>
          </a:xfrm>
        </p:spPr>
        <p:txBody>
          <a:bodyPr>
            <a:normAutofit/>
          </a:bodyPr>
          <a:lstStyle/>
          <a:p>
            <a:pPr lvl="1" eaLnBrk="1" hangingPunct="1"/>
            <a:endParaRPr lang="en-US" altLang="zh-TW" dirty="0" smtClean="0">
              <a:latin typeface="Arial" charset="0"/>
              <a:ea typeface="新細明體" charset="0"/>
              <a:cs typeface="新細明體" charset="0"/>
            </a:endParaRPr>
          </a:p>
          <a:p>
            <a:pPr lvl="1" eaLnBrk="1" hangingPunct="1"/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  <a:p>
            <a:pPr marL="457200" lvl="1" indent="0" eaLnBrk="1" hangingPunct="1">
              <a:buNone/>
            </a:pPr>
            <a:endParaRPr lang="en-US" altLang="zh-TW" dirty="0" smtClean="0">
              <a:latin typeface="Arial" charset="0"/>
              <a:ea typeface="新細明體" charset="0"/>
              <a:cs typeface="新細明體" charset="0"/>
            </a:endParaRP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654202"/>
              </p:ext>
            </p:extLst>
          </p:nvPr>
        </p:nvGraphicFramePr>
        <p:xfrm>
          <a:off x="3652838" y="712788"/>
          <a:ext cx="16160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5" name="Équation" r:id="rId3" imgW="736600" imgH="215900" progId="Equation.3">
                  <p:embed/>
                </p:oleObj>
              </mc:Choice>
              <mc:Fallback>
                <p:oleObj name="Équation" r:id="rId3" imgW="736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2838" y="712788"/>
                        <a:ext cx="1616075" cy="4730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247953"/>
              </p:ext>
            </p:extLst>
          </p:nvPr>
        </p:nvGraphicFramePr>
        <p:xfrm>
          <a:off x="2060575" y="1971675"/>
          <a:ext cx="4960938" cy="472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6" name="…quation" r:id="rId5" imgW="3581400" imgH="3416300" progId="Equation.3">
                  <p:embed/>
                </p:oleObj>
              </mc:Choice>
              <mc:Fallback>
                <p:oleObj name="…quation" r:id="rId5" imgW="3581400" imgH="3416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60575" y="1971675"/>
                        <a:ext cx="4960938" cy="47291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046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74D7DF9-8525-6044-B82A-FAD211A3D445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632" y="779185"/>
            <a:ext cx="7772400" cy="5638800"/>
          </a:xfrm>
        </p:spPr>
        <p:txBody>
          <a:bodyPr>
            <a:normAutofit/>
          </a:bodyPr>
          <a:lstStyle/>
          <a:p>
            <a:pPr lvl="1" eaLnBrk="1" hangingPunct="1"/>
            <a:endParaRPr lang="en-US" altLang="zh-TW" dirty="0" smtClean="0">
              <a:latin typeface="Arial" charset="0"/>
              <a:ea typeface="新細明體" charset="0"/>
              <a:cs typeface="新細明體" charset="0"/>
            </a:endParaRPr>
          </a:p>
          <a:p>
            <a:pPr lvl="1" eaLnBrk="1" hangingPunct="1"/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  <a:p>
            <a:pPr lvl="1" eaLnBrk="1" hangingPunct="1"/>
            <a:endParaRPr lang="en-US" altLang="zh-TW" dirty="0" smtClean="0">
              <a:latin typeface="Arial" charset="0"/>
              <a:ea typeface="新細明體" charset="0"/>
              <a:cs typeface="新細明體" charset="0"/>
            </a:endParaRPr>
          </a:p>
          <a:p>
            <a:pPr lvl="1" eaLnBrk="1" hangingPunct="1"/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  <a:p>
            <a:pPr lvl="1" eaLnBrk="1" hangingPunct="1"/>
            <a:endParaRPr lang="en-US" altLang="zh-TW" dirty="0" smtClean="0">
              <a:latin typeface="Arial" charset="0"/>
              <a:ea typeface="新細明體" charset="0"/>
              <a:cs typeface="新細明體" charset="0"/>
            </a:endParaRPr>
          </a:p>
          <a:p>
            <a:pPr lvl="1" eaLnBrk="1" hangingPunct="1"/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  <a:p>
            <a:pPr lvl="1" eaLnBrk="1" hangingPunct="1">
              <a:buFontTx/>
              <a:buNone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	</a:t>
            </a:r>
            <a:br>
              <a:rPr lang="en-US" altLang="zh-TW" dirty="0">
                <a:latin typeface="Arial" charset="0"/>
                <a:ea typeface="新細明體" charset="0"/>
                <a:cs typeface="新細明體" charset="0"/>
              </a:rPr>
            </a:b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/>
            </a:r>
            <a:br>
              <a:rPr lang="en-US" altLang="zh-TW" dirty="0">
                <a:latin typeface="Arial" charset="0"/>
                <a:ea typeface="新細明體" charset="0"/>
                <a:cs typeface="新細明體" charset="0"/>
              </a:rPr>
            </a:b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/>
            </a:r>
            <a:br>
              <a:rPr lang="en-US" altLang="zh-TW" dirty="0">
                <a:latin typeface="Arial" charset="0"/>
                <a:ea typeface="新細明體" charset="0"/>
                <a:cs typeface="新細明體" charset="0"/>
              </a:rPr>
            </a:br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362649"/>
              </p:ext>
            </p:extLst>
          </p:nvPr>
        </p:nvGraphicFramePr>
        <p:xfrm>
          <a:off x="920750" y="1887570"/>
          <a:ext cx="7007007" cy="4010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9" name="Équation" r:id="rId3" imgW="3835400" imgH="2197100" progId="Equation.3">
                  <p:embed/>
                </p:oleObj>
              </mc:Choice>
              <mc:Fallback>
                <p:oleObj name="Équation" r:id="rId3" imgW="3835400" imgH="2197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1887570"/>
                        <a:ext cx="7007007" cy="401040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221427"/>
              </p:ext>
            </p:extLst>
          </p:nvPr>
        </p:nvGraphicFramePr>
        <p:xfrm>
          <a:off x="3652838" y="712788"/>
          <a:ext cx="16160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0" name="…quation" r:id="rId5" imgW="736600" imgH="215900" progId="Equation.3">
                  <p:embed/>
                </p:oleObj>
              </mc:Choice>
              <mc:Fallback>
                <p:oleObj name="…quation" r:id="rId5" imgW="736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2838" y="712788"/>
                        <a:ext cx="1616075" cy="4730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9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à la théorie de la décision </a:t>
            </a:r>
            <a:r>
              <a:rPr lang="fr-FR" dirty="0" err="1"/>
              <a:t>Baysienne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92404"/>
            <a:ext cx="7770813" cy="3657600"/>
          </a:xfrm>
        </p:spPr>
        <p:txBody>
          <a:bodyPr/>
          <a:lstStyle/>
          <a:p>
            <a:r>
              <a:rPr lang="en-US" dirty="0" smtClean="0"/>
              <a:t>Il nous </a:t>
            </a:r>
            <a:r>
              <a:rPr lang="en-US" dirty="0" err="1" smtClean="0"/>
              <a:t>faut</a:t>
            </a:r>
            <a:r>
              <a:rPr lang="en-US" dirty="0" smtClean="0"/>
              <a:t> un “a </a:t>
            </a:r>
            <a:r>
              <a:rPr lang="en-US" dirty="0" err="1" smtClean="0"/>
              <a:t>priori”sur</a:t>
            </a:r>
            <a:r>
              <a:rPr lang="en-US" dirty="0" smtClean="0"/>
              <a:t> la </a:t>
            </a:r>
            <a:r>
              <a:rPr lang="en-US" dirty="0" err="1" smtClean="0"/>
              <a:t>probalité</a:t>
            </a:r>
            <a:r>
              <a:rPr lang="en-US" dirty="0" smtClean="0"/>
              <a:t> des </a:t>
            </a:r>
            <a:r>
              <a:rPr lang="en-US" dirty="0" err="1" smtClean="0"/>
              <a:t>états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b="1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Sur </a:t>
            </a:r>
            <a:r>
              <a:rPr lang="en-US" dirty="0" err="1" smtClean="0"/>
              <a:t>notre</a:t>
            </a:r>
            <a:r>
              <a:rPr lang="en-US" dirty="0" smtClean="0"/>
              <a:t> </a:t>
            </a:r>
            <a:r>
              <a:rPr lang="en-US" dirty="0" err="1" smtClean="0"/>
              <a:t>exemple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961410"/>
              </p:ext>
            </p:extLst>
          </p:nvPr>
        </p:nvGraphicFramePr>
        <p:xfrm>
          <a:off x="1631953" y="2607942"/>
          <a:ext cx="5857869" cy="433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Equation" r:id="rId3" imgW="3263900" imgH="241300" progId="Equation.DSMT4">
                  <p:embed/>
                </p:oleObj>
              </mc:Choice>
              <mc:Fallback>
                <p:oleObj name="Equation" r:id="rId3" imgW="32639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1953" y="2607942"/>
                        <a:ext cx="5857869" cy="433072"/>
                      </a:xfrm>
                      <a:prstGeom prst="rect">
                        <a:avLst/>
                      </a:prstGeom>
                      <a:solidFill>
                        <a:srgbClr val="FFDA3A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958435"/>
              </p:ext>
            </p:extLst>
          </p:nvPr>
        </p:nvGraphicFramePr>
        <p:xfrm>
          <a:off x="1631953" y="4419865"/>
          <a:ext cx="6345611" cy="90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Équation" r:id="rId5" imgW="3543300" imgH="508000" progId="Equation.3">
                  <p:embed/>
                </p:oleObj>
              </mc:Choice>
              <mc:Fallback>
                <p:oleObj name="Équation" r:id="rId5" imgW="3543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1953" y="4419865"/>
                        <a:ext cx="6345611" cy="90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117155"/>
              </p:ext>
            </p:extLst>
          </p:nvPr>
        </p:nvGraphicFramePr>
        <p:xfrm>
          <a:off x="3527531" y="5426893"/>
          <a:ext cx="2066713" cy="44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Équation" r:id="rId7" imgW="1117600" imgH="241300" progId="Equation.3">
                  <p:embed/>
                </p:oleObj>
              </mc:Choice>
              <mc:Fallback>
                <p:oleObj name="Équation" r:id="rId7" imgW="1117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27531" y="5426893"/>
                        <a:ext cx="2066713" cy="44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43435"/>
              </p:ext>
            </p:extLst>
          </p:nvPr>
        </p:nvGraphicFramePr>
        <p:xfrm>
          <a:off x="3848584" y="3120304"/>
          <a:ext cx="1265857" cy="74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Équation" r:id="rId9" imgW="774700" imgH="457200" progId="Equation.3">
                  <p:embed/>
                </p:oleObj>
              </mc:Choice>
              <mc:Fallback>
                <p:oleObj name="Équation" r:id="rId9" imgW="774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8584" y="3120304"/>
                        <a:ext cx="1265857" cy="747063"/>
                      </a:xfrm>
                      <a:prstGeom prst="rect">
                        <a:avLst/>
                      </a:prstGeom>
                      <a:solidFill>
                        <a:srgbClr val="FFDA3A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2332739" y="6155752"/>
            <a:ext cx="4522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smtClean="0">
                <a:solidFill>
                  <a:srgbClr val="FF0000"/>
                </a:solidFill>
              </a:rPr>
              <a:t>Comment déterminer ces deux probabilités ?</a:t>
            </a:r>
            <a:endParaRPr lang="fr-FR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Classification, Chapter 2 (Part 3)</a:t>
            </a:r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678C63B-A5B9-0141-81D5-E4A080C89082}" type="slidenum">
              <a:rPr lang="en-US"/>
              <a:pPr>
                <a:defRPr/>
              </a:pPr>
              <a:t>40</a:t>
            </a:fld>
            <a:endParaRPr lang="en-US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838" y="1295400"/>
            <a:ext cx="8412162" cy="4343400"/>
          </a:xfrm>
        </p:spPr>
      </p:pic>
    </p:spTree>
    <p:extLst>
      <p:ext uri="{BB962C8B-B14F-4D97-AF65-F5344CB8AC3E}">
        <p14:creationId xmlns:p14="http://schemas.microsoft.com/office/powerpoint/2010/main" val="38539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Classification, Chapter 2 (Part 3)</a:t>
            </a:r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DF9D4-2A1E-E848-820E-8E4D6462F009}" type="slidenum">
              <a:rPr lang="en-US"/>
              <a:pPr>
                <a:defRPr/>
              </a:pPr>
              <a:t>41</a:t>
            </a:fld>
            <a:endParaRPr lang="en-US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3163" y="1143000"/>
            <a:ext cx="7772400" cy="4953000"/>
          </a:xfrm>
        </p:spPr>
      </p:pic>
    </p:spTree>
    <p:extLst>
      <p:ext uri="{BB962C8B-B14F-4D97-AF65-F5344CB8AC3E}">
        <p14:creationId xmlns:p14="http://schemas.microsoft.com/office/powerpoint/2010/main" val="22083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6160C-85C9-E345-8895-12DD97900B6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803726"/>
              </p:ext>
            </p:extLst>
          </p:nvPr>
        </p:nvGraphicFramePr>
        <p:xfrm>
          <a:off x="779463" y="1946275"/>
          <a:ext cx="7535862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name="…quation" r:id="rId3" imgW="4178300" imgH="2540000" progId="Equation.3">
                  <p:embed/>
                </p:oleObj>
              </mc:Choice>
              <mc:Fallback>
                <p:oleObj name="…quation" r:id="rId3" imgW="4178300" imgH="2540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3" y="1946275"/>
                        <a:ext cx="7535862" cy="4343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742167"/>
              </p:ext>
            </p:extLst>
          </p:nvPr>
        </p:nvGraphicFramePr>
        <p:xfrm>
          <a:off x="2984500" y="712788"/>
          <a:ext cx="295433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name="…quation" r:id="rId5" imgW="1346200" imgH="215900" progId="Equation.3">
                  <p:embed/>
                </p:oleObj>
              </mc:Choice>
              <mc:Fallback>
                <p:oleObj name="…quation" r:id="rId5" imgW="1346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4500" y="712788"/>
                        <a:ext cx="2954338" cy="4730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18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Classification, Chapter 2 (Part 3)</a:t>
            </a:r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3A66F4-7D30-824E-AD0C-6AE3570494FB}" type="slidenum">
              <a:rPr lang="en-US"/>
              <a:pPr>
                <a:defRPr/>
              </a:pPr>
              <a:t>43</a:t>
            </a:fld>
            <a:endParaRPr lang="en-US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53975"/>
            <a:ext cx="7620000" cy="6499225"/>
          </a:xfrm>
        </p:spPr>
      </p:pic>
    </p:spTree>
    <p:extLst>
      <p:ext uri="{BB962C8B-B14F-4D97-AF65-F5344CB8AC3E}">
        <p14:creationId xmlns:p14="http://schemas.microsoft.com/office/powerpoint/2010/main" val="320695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Classification, Chapter 2 (Part 3)</a:t>
            </a:r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51FE72-70F1-6044-8477-873B77C542FF}" type="slidenum">
              <a:rPr lang="en-US"/>
              <a:pPr>
                <a:defRPr/>
              </a:pPr>
              <a:t>44</a:t>
            </a:fld>
            <a:endParaRPr lang="en-US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762000"/>
            <a:ext cx="8488363" cy="5410200"/>
          </a:xfrm>
        </p:spPr>
      </p:pic>
    </p:spTree>
    <p:extLst>
      <p:ext uri="{BB962C8B-B14F-4D97-AF65-F5344CB8AC3E}">
        <p14:creationId xmlns:p14="http://schemas.microsoft.com/office/powerpoint/2010/main" val="211186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Exemple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591" y="2057088"/>
            <a:ext cx="4187044" cy="3403911"/>
          </a:xfrm>
          <a:prstGeom prst="rect">
            <a:avLst/>
          </a:prstGeom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629793"/>
              </p:ext>
            </p:extLst>
          </p:nvPr>
        </p:nvGraphicFramePr>
        <p:xfrm>
          <a:off x="482600" y="1824038"/>
          <a:ext cx="3179763" cy="50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2" name="…quation" r:id="rId4" imgW="2527300" imgH="4025900" progId="Equation.3">
                  <p:embed/>
                </p:oleObj>
              </mc:Choice>
              <mc:Fallback>
                <p:oleObj name="…quation" r:id="rId4" imgW="2527300" imgH="402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600" y="1824038"/>
                        <a:ext cx="3179763" cy="506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73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à la théorie de la décision </a:t>
            </a:r>
            <a:r>
              <a:rPr lang="fr-FR" dirty="0" err="1"/>
              <a:t>Baysienne</a:t>
            </a:r>
            <a:endParaRPr lang="en-US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103273"/>
              </p:ext>
            </p:extLst>
          </p:nvPr>
        </p:nvGraphicFramePr>
        <p:xfrm>
          <a:off x="785184" y="2809670"/>
          <a:ext cx="7097059" cy="478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Équation" r:id="rId3" imgW="3581400" imgH="241300" progId="Equation.3">
                  <p:embed/>
                </p:oleObj>
              </mc:Choice>
              <mc:Fallback>
                <p:oleObj name="Équation" r:id="rId3" imgW="3581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5184" y="2809670"/>
                        <a:ext cx="7097059" cy="478171"/>
                      </a:xfrm>
                      <a:prstGeom prst="rect">
                        <a:avLst/>
                      </a:prstGeom>
                      <a:solidFill>
                        <a:srgbClr val="FFDA3A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354662" y="2254057"/>
            <a:ext cx="842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Sans information </a:t>
            </a:r>
            <a:r>
              <a:rPr lang="en-US" sz="2000" dirty="0" err="1"/>
              <a:t>suplémentaire</a:t>
            </a:r>
            <a:r>
              <a:rPr lang="en-US" sz="2000" dirty="0"/>
              <a:t> le </a:t>
            </a:r>
            <a:r>
              <a:rPr lang="en-US" sz="2000" dirty="0" err="1"/>
              <a:t>comportement</a:t>
            </a:r>
            <a:r>
              <a:rPr lang="en-US" sz="2000" dirty="0"/>
              <a:t> du </a:t>
            </a:r>
            <a:r>
              <a:rPr lang="en-US" sz="2000" dirty="0" err="1"/>
              <a:t>classifieur</a:t>
            </a:r>
            <a:r>
              <a:rPr lang="en-US" sz="2000" dirty="0"/>
              <a:t> </a:t>
            </a:r>
            <a:r>
              <a:rPr lang="en-US" sz="2000" dirty="0" err="1"/>
              <a:t>serait</a:t>
            </a:r>
            <a:r>
              <a:rPr lang="en-US" sz="2000" dirty="0" smtClean="0"/>
              <a:t>: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785184" y="3821601"/>
            <a:ext cx="709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Est-ce la bonne décision ???</a:t>
            </a:r>
          </a:p>
          <a:p>
            <a:r>
              <a:rPr lang="fr-FR" dirty="0" smtClean="0"/>
              <a:t>Que se passe t’il si les deux probabilités sont égales??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912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à la théorie de la décision </a:t>
            </a:r>
            <a:r>
              <a:rPr lang="fr-FR" dirty="0" err="1"/>
              <a:t>Baysienne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315683" y="2402803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Et si on utilisait plus d’information comme la brillance</a:t>
            </a:r>
            <a:endParaRPr lang="fr-FR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7146" y="3043201"/>
            <a:ext cx="7596358" cy="35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à la théorie de la décision </a:t>
            </a:r>
            <a:r>
              <a:rPr lang="fr-FR" dirty="0" err="1"/>
              <a:t>Baysienne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utilise</a:t>
            </a:r>
            <a:r>
              <a:rPr lang="en-US" dirty="0" smtClean="0"/>
              <a:t> le </a:t>
            </a:r>
            <a:r>
              <a:rPr lang="en-US" dirty="0" err="1" smtClean="0"/>
              <a:t>descripteur</a:t>
            </a:r>
            <a:r>
              <a:rPr lang="en-US" dirty="0" smtClean="0"/>
              <a:t> </a:t>
            </a:r>
            <a:r>
              <a:rPr lang="en-US" i="1" dirty="0" smtClean="0"/>
              <a:t>x</a:t>
            </a:r>
            <a:r>
              <a:rPr lang="en-US" dirty="0" smtClean="0"/>
              <a:t> </a:t>
            </a:r>
            <a:endParaRPr lang="en-US" i="1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907307"/>
              </p:ext>
            </p:extLst>
          </p:nvPr>
        </p:nvGraphicFramePr>
        <p:xfrm>
          <a:off x="1136243" y="2812522"/>
          <a:ext cx="6738163" cy="524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5" name="Équation" r:id="rId3" imgW="3098800" imgH="241300" progId="Equation.3">
                  <p:embed/>
                </p:oleObj>
              </mc:Choice>
              <mc:Fallback>
                <p:oleObj name="Équation" r:id="rId3" imgW="309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6243" y="2812522"/>
                        <a:ext cx="6738163" cy="524693"/>
                      </a:xfrm>
                      <a:prstGeom prst="rect">
                        <a:avLst/>
                      </a:prstGeom>
                      <a:solidFill>
                        <a:srgbClr val="FFDA3A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119142"/>
              </p:ext>
            </p:extLst>
          </p:nvPr>
        </p:nvGraphicFramePr>
        <p:xfrm>
          <a:off x="1041400" y="3471863"/>
          <a:ext cx="687863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6" name="Équation" r:id="rId5" imgW="4089400" imgH="215900" progId="Equation.3">
                  <p:embed/>
                </p:oleObj>
              </mc:Choice>
              <mc:Fallback>
                <p:oleObj name="Équation" r:id="rId5" imgW="4089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1400" y="3471863"/>
                        <a:ext cx="6878638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136243" y="3993230"/>
            <a:ext cx="195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Sur notre exemple</a:t>
            </a:r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852897"/>
              </p:ext>
            </p:extLst>
          </p:nvPr>
        </p:nvGraphicFramePr>
        <p:xfrm>
          <a:off x="1010297" y="4570914"/>
          <a:ext cx="6990056" cy="1024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7" name="Équation" r:id="rId7" imgW="3467100" imgH="508000" progId="Equation.3">
                  <p:embed/>
                </p:oleObj>
              </mc:Choice>
              <mc:Fallback>
                <p:oleObj name="Équation" r:id="rId7" imgW="34671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0297" y="4570914"/>
                        <a:ext cx="6990056" cy="1024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2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à la théorie de la décision </a:t>
            </a:r>
            <a:r>
              <a:rPr lang="fr-FR" dirty="0" err="1"/>
              <a:t>Baysienne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452972" y="2033471"/>
            <a:ext cx="5949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Comment utiliser l’information de brillance pour </a:t>
            </a:r>
          </a:p>
          <a:p>
            <a:pPr algn="ctr"/>
            <a:r>
              <a:rPr lang="fr-FR" dirty="0" smtClean="0"/>
              <a:t>obtenir une probabilité </a:t>
            </a:r>
            <a:r>
              <a:rPr lang="fr-FR" dirty="0" err="1" smtClean="0"/>
              <a:t>conditionelle</a:t>
            </a:r>
            <a:endParaRPr lang="fr-F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7698" y="3063590"/>
            <a:ext cx="4920269" cy="36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1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Introduction à la théorie de la décision </a:t>
            </a:r>
            <a:r>
              <a:rPr lang="fr-FR" sz="3200" dirty="0" err="1"/>
              <a:t>Baysienne</a:t>
            </a:r>
            <a:endParaRPr lang="en-US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91526" y="2018839"/>
            <a:ext cx="520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théorème de Bayles ou comment renverser les probabilités quand cela nous arrange.</a:t>
            </a:r>
            <a:endParaRPr lang="fr-FR" dirty="0"/>
          </a:p>
        </p:txBody>
      </p:sp>
      <p:graphicFrame>
        <p:nvGraphicFramePr>
          <p:cNvPr id="6" name="Object 8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659954312"/>
              </p:ext>
            </p:extLst>
          </p:nvPr>
        </p:nvGraphicFramePr>
        <p:xfrm>
          <a:off x="5522913" y="2025345"/>
          <a:ext cx="2615746" cy="7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1" name="方程式" r:id="rId3" imgW="1536700" imgH="419100" progId="Equation.3">
                  <p:embed/>
                </p:oleObj>
              </mc:Choice>
              <mc:Fallback>
                <p:oleObj name="方程式" r:id="rId3" imgW="1536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2913" y="2025345"/>
                        <a:ext cx="2615746" cy="71338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692755"/>
              </p:ext>
            </p:extLst>
          </p:nvPr>
        </p:nvGraphicFramePr>
        <p:xfrm>
          <a:off x="427487" y="3105361"/>
          <a:ext cx="3096257" cy="888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2" name="Équation" r:id="rId5" imgW="1638300" imgH="469900" progId="Equation.3">
                  <p:embed/>
                </p:oleObj>
              </mc:Choice>
              <mc:Fallback>
                <p:oleObj name="Équation" r:id="rId5" imgW="16383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7487" y="3105361"/>
                        <a:ext cx="3096257" cy="888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369809"/>
              </p:ext>
            </p:extLst>
          </p:nvPr>
        </p:nvGraphicFramePr>
        <p:xfrm>
          <a:off x="427487" y="4151313"/>
          <a:ext cx="84105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3" name="Équation" r:id="rId7" imgW="5054600" imgH="457200" progId="Equation.3">
                  <p:embed/>
                </p:oleObj>
              </mc:Choice>
              <mc:Fallback>
                <p:oleObj name="Équation" r:id="rId7" imgW="5054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7487" y="4151313"/>
                        <a:ext cx="8410575" cy="760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774462"/>
              </p:ext>
            </p:extLst>
          </p:nvPr>
        </p:nvGraphicFramePr>
        <p:xfrm>
          <a:off x="427487" y="5107425"/>
          <a:ext cx="61261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4" name="Équation" r:id="rId9" imgW="3505200" imgH="241300" progId="Equation.3">
                  <p:embed/>
                </p:oleObj>
              </mc:Choice>
              <mc:Fallback>
                <p:oleObj name="Équation" r:id="rId9" imgW="3505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7487" y="5107425"/>
                        <a:ext cx="6126162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2618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euille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Feuille.thmx</Template>
  <TotalTime>8786</TotalTime>
  <Words>592</Words>
  <Application>Microsoft Macintosh PowerPoint</Application>
  <PresentationFormat>Présentation à l'écran (4:3)</PresentationFormat>
  <Paragraphs>123</Paragraphs>
  <Slides>45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5</vt:i4>
      </vt:variant>
      <vt:variant>
        <vt:lpstr>Titres des diapositives</vt:lpstr>
      </vt:variant>
      <vt:variant>
        <vt:i4>45</vt:i4>
      </vt:variant>
    </vt:vector>
  </HeadingPairs>
  <TitlesOfParts>
    <vt:vector size="51" baseType="lpstr">
      <vt:lpstr>Feuille</vt:lpstr>
      <vt:lpstr>Équation</vt:lpstr>
      <vt:lpstr>Equation</vt:lpstr>
      <vt:lpstr>方程式</vt:lpstr>
      <vt:lpstr>…quation</vt:lpstr>
      <vt:lpstr>Microsoft Equation</vt:lpstr>
      <vt:lpstr>Outils pour la classification et l’indexation</vt:lpstr>
      <vt:lpstr>Introduction à la théorie de la décision Baysienne</vt:lpstr>
      <vt:lpstr>Introduction à la théorie de la décision Baysienne</vt:lpstr>
      <vt:lpstr>Introduction à la théorie de la décision Baysienne</vt:lpstr>
      <vt:lpstr>Introduction à la théorie de la décision Baysienne</vt:lpstr>
      <vt:lpstr>Introduction à la théorie de la décision Baysienne</vt:lpstr>
      <vt:lpstr>Introduction à la théorie de la décision Baysienne</vt:lpstr>
      <vt:lpstr>Introduction à la théorie de la décision Baysienne</vt:lpstr>
      <vt:lpstr>Introduction à la théorie de la décision Baysienne</vt:lpstr>
      <vt:lpstr>Introduction à la théorie de la décision Baysienne</vt:lpstr>
      <vt:lpstr>Un nouveau classifieur</vt:lpstr>
      <vt:lpstr>Quelle est l’erreur commise</vt:lpstr>
      <vt:lpstr>Généralisation de l’approche bayesienne.</vt:lpstr>
      <vt:lpstr>Généralisation de l’approche bayesienne.</vt:lpstr>
      <vt:lpstr>Généralisation de l’approche bayesienne.</vt:lpstr>
      <vt:lpstr>Classifieur</vt:lpstr>
      <vt:lpstr>Loi Normale</vt:lpstr>
      <vt:lpstr>Exercise</vt:lpstr>
      <vt:lpstr>Minimisation de l’erreur de classement</vt:lpstr>
      <vt:lpstr>Minimisation de l’erreur de classement</vt:lpstr>
      <vt:lpstr>Minimisation de l’erreur de classement</vt:lpstr>
      <vt:lpstr>Minimisation de l’erreur de classement</vt:lpstr>
      <vt:lpstr>Classifieurs, fonctions discriminantes et surface de séparation</vt:lpstr>
      <vt:lpstr>Schéma d’un classifieur multiclasse</vt:lpstr>
      <vt:lpstr>Différentes illustrations</vt:lpstr>
      <vt:lpstr>Classifier à deux classes</vt:lpstr>
      <vt:lpstr>Séparation</vt:lpstr>
      <vt:lpstr>Loi normale en dimension d</vt:lpstr>
      <vt:lpstr>Matrice de Covariance</vt:lpstr>
      <vt:lpstr>Fonctions discriminantes pour une loi normale multi-variée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Exemple</vt:lpstr>
    </vt:vector>
  </TitlesOfParts>
  <Company>Universite Bordeaux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pour la classification et l’indexation</dc:title>
  <dc:creator>Jean-philippe Domenger</dc:creator>
  <cp:lastModifiedBy>JPD</cp:lastModifiedBy>
  <cp:revision>95</cp:revision>
  <cp:lastPrinted>2012-09-26T07:46:04Z</cp:lastPrinted>
  <dcterms:created xsi:type="dcterms:W3CDTF">2012-09-18T12:06:18Z</dcterms:created>
  <dcterms:modified xsi:type="dcterms:W3CDTF">2015-10-13T07:29:32Z</dcterms:modified>
</cp:coreProperties>
</file>